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979" r:id="rId2"/>
    <p:sldId id="1364" r:id="rId3"/>
    <p:sldId id="1864" r:id="rId4"/>
    <p:sldId id="1860" r:id="rId5"/>
    <p:sldId id="1861" r:id="rId6"/>
    <p:sldId id="539" r:id="rId7"/>
    <p:sldId id="1616" r:id="rId8"/>
    <p:sldId id="571" r:id="rId9"/>
    <p:sldId id="1862" r:id="rId10"/>
    <p:sldId id="1863" r:id="rId11"/>
    <p:sldId id="25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/>
    <p:restoredTop sz="96327"/>
  </p:normalViewPr>
  <p:slideViewPr>
    <p:cSldViewPr snapToGrid="0">
      <p:cViewPr varScale="1">
        <p:scale>
          <a:sx n="196" d="100"/>
          <a:sy n="196" d="100"/>
        </p:scale>
        <p:origin x="184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4871-8CB6-46D4-BEAC-616363E07AF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61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192B-406A-2148-9FC9-9E5F0336420D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0F06-1089-9342-A85E-DC117AEF85B6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20ED-EE8C-2C44-8808-D331A57C2A9F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3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6D7D-3565-AC41-AE49-48BAD3107912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A111-26C5-4F42-9BE7-44283C4AB86C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5A37-657D-EA45-8D9C-AAC4E4E84598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3C35-366E-A140-B732-4C0FAE117C86}" type="datetime1">
              <a:rPr lang="en-US" smtClean="0"/>
              <a:t>2/26/24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1110-6E37-4B4C-AEF7-2EE5BEAF91EC}" type="datetime1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399E-551D-B94D-A957-75CFAAF6178D}" type="datetime1">
              <a:rPr lang="en-US" smtClean="0"/>
              <a:t>2/26/24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FD13-1789-6E48-9D8B-455878C90724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7934-A291-E144-8BC7-516CA772906B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DB204-AD48-CE44-BF15-702D5D07C4B2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sz="3200" dirty="0"/>
              <a:t>WSDM-2024 Tutorial:</a:t>
            </a:r>
            <a:br>
              <a:rPr lang="en-US" sz="3200" dirty="0"/>
            </a:br>
            <a:r>
              <a:rPr lang="en-US" sz="2800" dirty="0"/>
              <a:t>Some Useful Things to Know When Combining IR and NLP: </a:t>
            </a:r>
            <a:br>
              <a:rPr lang="en-US" sz="2800" dirty="0"/>
            </a:br>
            <a:r>
              <a:rPr lang="en-US" sz="2800" dirty="0"/>
              <a:t>The Easy, the Hard and the Ugly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Santa Clara,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5B5D1-CF22-A35F-514E-CA965B08C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304" y="0"/>
            <a:ext cx="2395818" cy="23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549E-50A3-F4C8-1C8F-CE71D87B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960D-1066-25AE-5475-575D3F2D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technology changes recently</a:t>
            </a:r>
          </a:p>
          <a:p>
            <a:r>
              <a:rPr lang="en-US" dirty="0"/>
              <a:t>Are things really new or just another iteration?</a:t>
            </a:r>
          </a:p>
          <a:p>
            <a:r>
              <a:rPr lang="en-US" dirty="0"/>
              <a:t>It is very easy to prototype new solutions</a:t>
            </a:r>
          </a:p>
          <a:p>
            <a:r>
              <a:rPr lang="en-US" dirty="0"/>
              <a:t>Have we solved all problems?</a:t>
            </a:r>
          </a:p>
          <a:p>
            <a:r>
              <a:rPr lang="en-US" dirty="0"/>
              <a:t>IR, NLP, ML are converging</a:t>
            </a:r>
          </a:p>
          <a:p>
            <a:pPr lvl="1"/>
            <a:r>
              <a:rPr lang="en-US" dirty="0"/>
              <a:t>How can we combine all these new tech to solve new problems?</a:t>
            </a:r>
          </a:p>
          <a:p>
            <a:pPr lvl="1"/>
            <a:r>
              <a:rPr lang="en-US" dirty="0"/>
              <a:t>Where should we focus 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FAE6-5AA8-81CA-1603-B04146DB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7C1D2-FF82-7A36-B954-E21E83D0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E378-BD3B-49F6-D33C-389771A5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518C-2B79-5F7E-A9D4-3EF90720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Computing resources</a:t>
            </a:r>
          </a:p>
          <a:p>
            <a:pPr lvl="1"/>
            <a:r>
              <a:rPr lang="en-US" dirty="0"/>
              <a:t>laptop &lt; cloud access &lt; cluster (1K machines is a typical industry cluster)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Small, medium, big</a:t>
            </a:r>
          </a:p>
          <a:p>
            <a:pPr lvl="1"/>
            <a:r>
              <a:rPr lang="en-US" dirty="0"/>
              <a:t>Public, sensitive</a:t>
            </a:r>
          </a:p>
          <a:p>
            <a:r>
              <a:rPr lang="en-US" dirty="0"/>
              <a:t>Algorithmic complexity</a:t>
            </a:r>
          </a:p>
          <a:p>
            <a:pPr lvl="1"/>
            <a:r>
              <a:rPr lang="en-US" dirty="0"/>
              <a:t>Hashing/indexing, PageRank, Deep Learning</a:t>
            </a:r>
          </a:p>
          <a:p>
            <a:r>
              <a:rPr lang="en-US" dirty="0"/>
              <a:t>Skills</a:t>
            </a:r>
          </a:p>
          <a:p>
            <a:pPr lvl="1"/>
            <a:r>
              <a:rPr lang="en-US" dirty="0"/>
              <a:t>Some things require the worlds' expert, and other things can be done by a software engineer</a:t>
            </a:r>
          </a:p>
          <a:p>
            <a:pPr lvl="1"/>
            <a:r>
              <a:rPr lang="en-US" dirty="0"/>
              <a:t>Things can be done by a non-programmer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2E426-8BCD-3316-4592-29A69B35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61E5-26D2-A234-2A0D-BB87F081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A9EE-5ACE-041F-481B-0811B61B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9E61-5054-1851-4E0E-943C2939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Size of team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Pizza team</a:t>
            </a:r>
          </a:p>
          <a:p>
            <a:pPr lvl="1"/>
            <a:r>
              <a:rPr lang="en-US" dirty="0"/>
              <a:t>The number of authors per paper has been growing suggesting that you need more and more people to do certain things</a:t>
            </a:r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Includes all of the above</a:t>
            </a:r>
          </a:p>
          <a:p>
            <a:pPr lvl="1"/>
            <a:r>
              <a:rPr lang="en-US" dirty="0"/>
              <a:t>As well as externalities such as power</a:t>
            </a:r>
          </a:p>
          <a:p>
            <a:r>
              <a:rPr lang="en-US" dirty="0"/>
              <a:t>Value</a:t>
            </a:r>
          </a:p>
          <a:p>
            <a:pPr lvl="1"/>
            <a:r>
              <a:rPr lang="en-US" dirty="0"/>
              <a:t>Some things are super expensive and not worth doing</a:t>
            </a:r>
          </a:p>
          <a:p>
            <a:pPr lvl="1"/>
            <a:r>
              <a:rPr lang="en-US" dirty="0"/>
              <a:t>Think about time scales...  some things are good for years/decades, and other things age quickly  </a:t>
            </a:r>
          </a:p>
          <a:p>
            <a:pPr lvl="1"/>
            <a:r>
              <a:rPr lang="en-US" dirty="0"/>
              <a:t>How easy is it for the competition to do a fast follow?</a:t>
            </a:r>
          </a:p>
          <a:p>
            <a:r>
              <a:rPr lang="en-US" dirty="0"/>
              <a:t>Organization</a:t>
            </a:r>
          </a:p>
          <a:p>
            <a:pPr lvl="1"/>
            <a:r>
              <a:rPr lang="en-US" dirty="0"/>
              <a:t>Is your team/company ready for your idea?</a:t>
            </a:r>
          </a:p>
          <a:p>
            <a:pPr lvl="1"/>
            <a:r>
              <a:rPr lang="en-US" dirty="0"/>
              <a:t>Immediate/ medium/long-term success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14DC-2953-B9DE-1BA7-4DF66B3B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CDA5B-81F5-38E6-8CE2-8CB156F6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3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views, opinions, positions, or strategies expressed in this talk are mine (Omar) and do not necessarily reflect the official policy or position of Amazon.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16D2-4C39-4042-1EDA-5838B93D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E2DE0-9756-52A0-482B-0DFB0355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1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B203-8496-20FE-31BE-983F7630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0AB0-39E3-887B-07BA-4E7E4021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Introduction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Hard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Easy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Medium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Ugly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93833-05E0-185C-C0CB-FF00F076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0E3A6-46A4-42A3-7559-8139EBF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464C-2B92-1E4A-18A1-5C34C9E3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A79B4-28B9-C868-7495-F1AD0C44C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High level overview of information access (search, QA, etc.)</a:t>
            </a:r>
          </a:p>
          <a:p>
            <a:r>
              <a:rPr lang="en-US" dirty="0"/>
              <a:t> What are the components that we need?</a:t>
            </a:r>
          </a:p>
          <a:p>
            <a:pPr lvl="1"/>
            <a:r>
              <a:rPr lang="en-US" dirty="0"/>
              <a:t> IR stack (indexing, crawling, ranking, query understanding)</a:t>
            </a:r>
          </a:p>
          <a:p>
            <a:pPr lvl="1"/>
            <a:r>
              <a:rPr lang="en-US" dirty="0"/>
              <a:t> NLP stack (POS, NER, specific tasks, embeddings, transformers, etc.)</a:t>
            </a:r>
          </a:p>
          <a:p>
            <a:pPr lvl="1"/>
            <a:r>
              <a:rPr lang="en-US" dirty="0"/>
              <a:t> HEMU dimensions</a:t>
            </a:r>
          </a:p>
          <a:p>
            <a:pPr lvl="2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Hard</a:t>
            </a:r>
          </a:p>
          <a:p>
            <a:pPr lvl="2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Easy</a:t>
            </a:r>
          </a:p>
          <a:p>
            <a:pPr lvl="2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Medium</a:t>
            </a:r>
          </a:p>
          <a:p>
            <a:pPr lvl="2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Ugly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E00C1-6B84-1A51-8497-3C9FE1DF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A2596-E916-36B8-74D8-6BB95AD1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4F63-4016-3EB4-BEB0-F9572D60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A187-D389-0DD7-641E-A92AFEC6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user has an information need</a:t>
            </a:r>
          </a:p>
          <a:p>
            <a:r>
              <a:rPr lang="en-US" dirty="0"/>
              <a:t>Expressed as a query (or question)</a:t>
            </a:r>
          </a:p>
          <a:p>
            <a:r>
              <a:rPr lang="en-US" dirty="0"/>
              <a:t>Examine search results or answer(s)</a:t>
            </a:r>
          </a:p>
          <a:p>
            <a:r>
              <a:rPr lang="en-US" dirty="0"/>
              <a:t>Re-formulate if needed</a:t>
            </a:r>
          </a:p>
          <a:p>
            <a:r>
              <a:rPr lang="en-US" dirty="0"/>
              <a:t>Systems</a:t>
            </a:r>
          </a:p>
          <a:p>
            <a:pPr lvl="1"/>
            <a:r>
              <a:rPr lang="en-US" dirty="0"/>
              <a:t>Information retrieval/Search engine, </a:t>
            </a:r>
          </a:p>
          <a:p>
            <a:pPr lvl="1"/>
            <a:r>
              <a:rPr lang="en-US" dirty="0"/>
              <a:t>Q&amp;A systems</a:t>
            </a:r>
          </a:p>
          <a:p>
            <a:pPr lvl="1"/>
            <a:r>
              <a:rPr lang="en-US" dirty="0"/>
              <a:t>Chatbots</a:t>
            </a:r>
          </a:p>
          <a:p>
            <a:pPr lvl="1"/>
            <a:r>
              <a:rPr lang="en-US" dirty="0"/>
              <a:t>ChatGPT</a:t>
            </a:r>
          </a:p>
          <a:p>
            <a:pPr lvl="1"/>
            <a:r>
              <a:rPr lang="en-US" dirty="0"/>
              <a:t>Forums</a:t>
            </a:r>
          </a:p>
          <a:p>
            <a:pPr lvl="1"/>
            <a:r>
              <a:rPr lang="en-US" dirty="0"/>
              <a:t>Social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D1A38-8BE6-7870-8486-33A39847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EECEF-1E27-53E2-0B0E-D4010A21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8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17A7-2BD1-4B52-BF08-792E50AE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 </a:t>
            </a:r>
            <a:r>
              <a:rPr lang="fr-FR" dirty="0" err="1"/>
              <a:t>needs</a:t>
            </a:r>
            <a:r>
              <a:rPr lang="fr-FR" dirty="0"/>
              <a:t> and </a:t>
            </a:r>
            <a:r>
              <a:rPr lang="fr-FR" dirty="0" err="1"/>
              <a:t>queries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812E-F0AC-4D66-BEB5-4AFC1774F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Relevance to what?</a:t>
            </a:r>
          </a:p>
          <a:p>
            <a:r>
              <a:rPr lang="en-US" dirty="0"/>
              <a:t>In Web</a:t>
            </a:r>
          </a:p>
          <a:p>
            <a:pPr lvl="2"/>
            <a:r>
              <a:rPr lang="en-US" sz="2000" dirty="0"/>
              <a:t>Two queries of two terms … </a:t>
            </a:r>
          </a:p>
          <a:p>
            <a:pPr lvl="2"/>
            <a:r>
              <a:rPr lang="en-US" dirty="0"/>
              <a:t>… </a:t>
            </a:r>
            <a:r>
              <a:rPr lang="en-US" sz="2000" dirty="0"/>
              <a:t>looking each time to at most two pages and doing two clicks per page</a:t>
            </a:r>
          </a:p>
          <a:p>
            <a:pPr lvl="2"/>
            <a:r>
              <a:rPr lang="en-US" dirty="0"/>
              <a:t>Not a lot of data to guess correctly</a:t>
            </a:r>
          </a:p>
          <a:p>
            <a:r>
              <a:rPr lang="en-US" dirty="0"/>
              <a:t>Relevance to the query</a:t>
            </a:r>
          </a:p>
          <a:p>
            <a:pPr lvl="1"/>
            <a:r>
              <a:rPr lang="en-US" dirty="0"/>
              <a:t>Problematic</a:t>
            </a:r>
          </a:p>
          <a:p>
            <a:pPr lvl="1"/>
            <a:r>
              <a:rPr lang="en-US" dirty="0"/>
              <a:t>Short queries</a:t>
            </a:r>
          </a:p>
          <a:p>
            <a:r>
              <a:rPr lang="en-US" dirty="0"/>
              <a:t>Information need</a:t>
            </a:r>
          </a:p>
          <a:p>
            <a:r>
              <a:rPr lang="en-US" dirty="0"/>
              <a:t>User intent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A7F87-C24F-6315-7B83-75C87DA7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47300-DD44-E8D3-DC7E-A63277B2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13D1-33D4-4209-A021-B1038ED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/>
              <a:t>of information </a:t>
            </a:r>
            <a:r>
              <a:rPr lang="en-US" dirty="0"/>
              <a:t>needs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A398C-CF3F-4722-8980-019947CE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Keyword queries</a:t>
            </a:r>
          </a:p>
          <a:p>
            <a:pPr lvl="1"/>
            <a:r>
              <a:rPr lang="en-US" dirty="0"/>
              <a:t>Free text queries</a:t>
            </a:r>
          </a:p>
          <a:p>
            <a:r>
              <a:rPr lang="en-US" dirty="0"/>
              <a:t>Structured queries</a:t>
            </a:r>
          </a:p>
          <a:p>
            <a:pPr lvl="1"/>
            <a:r>
              <a:rPr lang="en-US" dirty="0"/>
              <a:t>SQL, SPARQL</a:t>
            </a:r>
          </a:p>
          <a:p>
            <a:r>
              <a:rPr lang="en-US" dirty="0"/>
              <a:t>Keyword++</a:t>
            </a:r>
          </a:p>
          <a:p>
            <a:pPr lvl="1"/>
            <a:r>
              <a:rPr lang="en-US" dirty="0"/>
              <a:t>Queries with filters or facets</a:t>
            </a:r>
          </a:p>
          <a:p>
            <a:r>
              <a:rPr lang="en-US" dirty="0"/>
              <a:t>Natural language</a:t>
            </a:r>
          </a:p>
          <a:p>
            <a:pPr lvl="1"/>
            <a:r>
              <a:rPr lang="en-US" dirty="0"/>
              <a:t>Natural language queries, questions</a:t>
            </a:r>
          </a:p>
          <a:p>
            <a:r>
              <a:rPr lang="en-US" dirty="0"/>
              <a:t>Zero queries</a:t>
            </a:r>
          </a:p>
          <a:p>
            <a:pPr lvl="1"/>
            <a:r>
              <a:rPr lang="en-US" dirty="0"/>
              <a:t>You are the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72F-4E2C-CCAA-ED27-DDE1F1CB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0A4E6-43DB-6C81-FF41-092C44E1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DE5F-486A-4E16-8F94-5392BCF9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do we know if users are happy?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1ECD6-2736-4451-90C8-61F8B595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Search returns relevant results to users</a:t>
            </a:r>
          </a:p>
          <a:p>
            <a:pPr lvl="1"/>
            <a:r>
              <a:rPr lang="en-US" altLang="en-US" dirty="0"/>
              <a:t>How do you assess this at scale?</a:t>
            </a:r>
          </a:p>
          <a:p>
            <a:r>
              <a:rPr lang="en-US" altLang="en-US" dirty="0"/>
              <a:t>Search results get clicked a lot</a:t>
            </a:r>
          </a:p>
          <a:p>
            <a:pPr lvl="1"/>
            <a:r>
              <a:rPr lang="en-US" altLang="en-US" dirty="0"/>
              <a:t>Misleading titles/summaries can cause users to click</a:t>
            </a:r>
          </a:p>
          <a:p>
            <a:r>
              <a:rPr lang="en-US" altLang="en-US" dirty="0"/>
              <a:t>Users buy after using the search engine</a:t>
            </a:r>
          </a:p>
          <a:p>
            <a:pPr lvl="1"/>
            <a:r>
              <a:rPr lang="en-US" altLang="en-US" dirty="0"/>
              <a:t>Users spend a lot of $ after using the search engine</a:t>
            </a:r>
          </a:p>
          <a:p>
            <a:r>
              <a:rPr lang="en-US" altLang="en-US" dirty="0"/>
              <a:t>Repeat visitors/buyers</a:t>
            </a:r>
          </a:p>
          <a:p>
            <a:pPr lvl="1"/>
            <a:r>
              <a:rPr lang="en-US" altLang="en-US" dirty="0"/>
              <a:t>Do users leave soon after searching?</a:t>
            </a:r>
          </a:p>
          <a:p>
            <a:pPr lvl="1"/>
            <a:r>
              <a:rPr lang="en-US" altLang="en-US" dirty="0"/>
              <a:t>Do they come back within a week/month/… 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F4F8-AF80-22D0-78AA-BC1725D9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6C236-FAC1-A59C-6B36-40550DA1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9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10A-BD24-8796-2A7D-97A2B08F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878C-BAF1-B8DA-F087-29140C2C1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13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More or less the same</a:t>
            </a:r>
          </a:p>
          <a:p>
            <a:r>
              <a:rPr lang="en-US" dirty="0"/>
              <a:t>Query understanding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Spelling correction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Annotation (NER, POS, etc.)</a:t>
            </a:r>
          </a:p>
          <a:p>
            <a:pPr lvl="1"/>
            <a:r>
              <a:rPr lang="en-US" dirty="0"/>
              <a:t>Term expansion</a:t>
            </a:r>
          </a:p>
          <a:p>
            <a:pPr lvl="1"/>
            <a:r>
              <a:rPr lang="en-US" dirty="0"/>
              <a:t>Query-rewriting</a:t>
            </a:r>
          </a:p>
          <a:p>
            <a:r>
              <a:rPr lang="en-US" dirty="0"/>
              <a:t>Ranking</a:t>
            </a:r>
          </a:p>
          <a:p>
            <a:pPr lvl="1"/>
            <a:r>
              <a:rPr lang="en-US" dirty="0"/>
              <a:t>Many models to </a:t>
            </a:r>
            <a:r>
              <a:rPr lang="en-US"/>
              <a:t>chose from</a:t>
            </a:r>
            <a:endParaRPr lang="en-US" dirty="0"/>
          </a:p>
          <a:p>
            <a:r>
              <a:rPr lang="en-US" dirty="0"/>
              <a:t>Answer generation/snippets</a:t>
            </a:r>
          </a:p>
          <a:p>
            <a:r>
              <a:rPr lang="en-US" dirty="0"/>
              <a:t>SERP construction</a:t>
            </a:r>
          </a:p>
          <a:p>
            <a:r>
              <a:rPr lang="en-US" dirty="0"/>
              <a:t>10-blue links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5A7B-CEEC-C51C-04E2-8F77A2C7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2E55F-0EC0-B8EB-2F47-D44E3F5A14E1}"/>
              </a:ext>
            </a:extLst>
          </p:cNvPr>
          <p:cNvSpPr txBox="1"/>
          <p:nvPr/>
        </p:nvSpPr>
        <p:spPr>
          <a:xfrm>
            <a:off x="6785501" y="2486821"/>
            <a:ext cx="177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preparation and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BE44F-EC0B-23AB-C75E-DACE09A03889}"/>
              </a:ext>
            </a:extLst>
          </p:cNvPr>
          <p:cNvSpPr txBox="1"/>
          <p:nvPr/>
        </p:nvSpPr>
        <p:spPr>
          <a:xfrm>
            <a:off x="6971932" y="390951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8C1E7-2568-4E09-CF6A-D60135B2A48B}"/>
              </a:ext>
            </a:extLst>
          </p:cNvPr>
          <p:cNvSpPr txBox="1"/>
          <p:nvPr/>
        </p:nvSpPr>
        <p:spPr>
          <a:xfrm>
            <a:off x="9357063" y="3105834"/>
            <a:ext cx="120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Retrieval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DF290-A9FD-586A-79D7-76FB6E0E2587}"/>
              </a:ext>
            </a:extLst>
          </p:cNvPr>
          <p:cNvSpPr/>
          <p:nvPr/>
        </p:nvSpPr>
        <p:spPr>
          <a:xfrm>
            <a:off x="6785501" y="2338141"/>
            <a:ext cx="1792921" cy="11563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B1335-DB6A-4D92-5DCF-9DB71B24D85B}"/>
              </a:ext>
            </a:extLst>
          </p:cNvPr>
          <p:cNvSpPr/>
          <p:nvPr/>
        </p:nvSpPr>
        <p:spPr>
          <a:xfrm>
            <a:off x="7039992" y="3909514"/>
            <a:ext cx="1538430" cy="7604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FB4FB-606C-A11C-FEFD-0BA2C9B7FC93}"/>
              </a:ext>
            </a:extLst>
          </p:cNvPr>
          <p:cNvSpPr/>
          <p:nvPr/>
        </p:nvSpPr>
        <p:spPr>
          <a:xfrm>
            <a:off x="9388227" y="2963856"/>
            <a:ext cx="1145033" cy="9302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2574B-D153-DDA3-2A19-8AA8B60058FF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8578422" y="3428999"/>
            <a:ext cx="809805" cy="86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E1F8AF-8570-4458-6F55-53899EB5FF40}"/>
              </a:ext>
            </a:extLst>
          </p:cNvPr>
          <p:cNvCxnSpPr>
            <a:cxnSpLocks/>
          </p:cNvCxnSpPr>
          <p:nvPr/>
        </p:nvCxnSpPr>
        <p:spPr>
          <a:xfrm flipH="1">
            <a:off x="6096000" y="2854839"/>
            <a:ext cx="621633" cy="574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4E89AC-265B-C3DB-EA40-D6E7D81EED35}"/>
              </a:ext>
            </a:extLst>
          </p:cNvPr>
          <p:cNvSpPr txBox="1"/>
          <p:nvPr/>
        </p:nvSpPr>
        <p:spPr>
          <a:xfrm>
            <a:off x="5437943" y="3541308"/>
            <a:ext cx="9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45CDCE-BAA7-B6B9-A865-EA8820AF592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93291" y="3971677"/>
            <a:ext cx="778641" cy="261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95A0D0-337E-9512-AE3B-A885B93B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5151</TotalTime>
  <Words>798</Words>
  <Application>Microsoft Macintosh PowerPoint</Application>
  <PresentationFormat>Widescreen</PresentationFormat>
  <Paragraphs>146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WSDM-2024 Tutorial: Some Useful Things to Know When Combining IR and NLP:  The Easy, the Hard and the Ugly</vt:lpstr>
      <vt:lpstr>Disclaimer</vt:lpstr>
      <vt:lpstr>Tutorial Agenda</vt:lpstr>
      <vt:lpstr>Introduction: Outline</vt:lpstr>
      <vt:lpstr>Information seeking</vt:lpstr>
      <vt:lpstr>Information needs and queries </vt:lpstr>
      <vt:lpstr>Overview of information needs</vt:lpstr>
      <vt:lpstr>How do we know if users are happy?</vt:lpstr>
      <vt:lpstr>Information seeking architectures</vt:lpstr>
      <vt:lpstr>This tutorial</vt:lpstr>
      <vt:lpstr>HEMU dimensions</vt:lpstr>
      <vt:lpstr>HEMU dimensions -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66</cp:revision>
  <dcterms:created xsi:type="dcterms:W3CDTF">2023-08-31T19:51:53Z</dcterms:created>
  <dcterms:modified xsi:type="dcterms:W3CDTF">2024-02-26T23:20:28Z</dcterms:modified>
</cp:coreProperties>
</file>